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Poppins" panose="00000500000000000000" pitchFamily="2" charset="0"/>
      <p:regular r:id="rId11"/>
      <p:bold r:id="rId12"/>
    </p:embeddedFont>
    <p:embeddedFont>
      <p:font typeface="Poppins Bold" panose="00000800000000000000" charset="0"/>
      <p:regular r:id="rId13"/>
    </p:embeddedFont>
    <p:embeddedFont>
      <p:font typeface="Poppins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ebec.ca/education/prescolaire-primaire-et-secondaire/programmes-formations-evaluation/programme-formation-ecole-quebecoise/secondair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quebec.ca/education/prescolaire-primaire-et-secondaire/programmes-formations-evaluation/programme-formation-ecole-quebecoise/primair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-contenu.quebec.ca/cdn-contenu/education/pfeq/secondaire/PFEQ-secondaire-premier-cycle.pdf" TargetMode="External"/><Relationship Id="rId5" Type="http://schemas.openxmlformats.org/officeDocument/2006/relationships/hyperlink" Target="https://cdn-contenu.quebec.ca/cdn-contenu/education/pfeq/Programme-prescolaire-primaire.pdf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FbVEZfBopV8AKVDOzkAj_RcVY2C8rzsz/view?usp=shari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quebec.ca/education/prescolaire-primaire-et-secondaire/programmes-formations-evaluation/epreuves-ministerielles-evaluation-apprentissag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rot="-10033088">
            <a:off x="-795934" y="3920617"/>
            <a:ext cx="6275745" cy="7598083"/>
          </a:xfrm>
          <a:custGeom>
            <a:avLst/>
            <a:gdLst/>
            <a:ahLst/>
            <a:cxnLst/>
            <a:rect l="l" t="t" r="r" b="b"/>
            <a:pathLst>
              <a:path w="6275745" h="7598083">
                <a:moveTo>
                  <a:pt x="0" y="0"/>
                </a:moveTo>
                <a:lnTo>
                  <a:pt x="6275746" y="0"/>
                </a:lnTo>
                <a:lnTo>
                  <a:pt x="6275746" y="7598084"/>
                </a:lnTo>
                <a:lnTo>
                  <a:pt x="0" y="759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rot="71325">
            <a:off x="1756776" y="3189138"/>
            <a:ext cx="6442407" cy="6002980"/>
          </a:xfrm>
          <a:custGeom>
            <a:avLst/>
            <a:gdLst/>
            <a:ahLst/>
            <a:cxnLst/>
            <a:rect l="l" t="t" r="r" b="b"/>
            <a:pathLst>
              <a:path w="6442407" h="6002980">
                <a:moveTo>
                  <a:pt x="0" y="0"/>
                </a:moveTo>
                <a:lnTo>
                  <a:pt x="6442407" y="0"/>
                </a:lnTo>
                <a:lnTo>
                  <a:pt x="6442407" y="6002980"/>
                </a:lnTo>
                <a:lnTo>
                  <a:pt x="0" y="6002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1695200" y="632408"/>
            <a:ext cx="14291944" cy="1692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64"/>
              </a:lnSpc>
            </a:pPr>
            <a:r>
              <a:rPr lang="en-US" sz="990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OSE L’ÉCOLE MAISON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46283" y="2267375"/>
            <a:ext cx="10583136" cy="495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36"/>
              </a:lnSpc>
            </a:pPr>
            <a:r>
              <a:rPr lang="en-US" sz="710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parent à enseignant : Vaincre tes doutes et enseigner avec confiance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1823" y="7410804"/>
            <a:ext cx="10892055" cy="18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0"/>
              </a:lnSpc>
            </a:pPr>
            <a:r>
              <a:rPr lang="en-US" sz="5307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Tu n'as pas besoin d'être prof... mais tu dois être impliquée.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5587285" y="0"/>
            <a:ext cx="2700715" cy="2968832"/>
          </a:xfrm>
          <a:custGeom>
            <a:avLst/>
            <a:gdLst/>
            <a:ahLst/>
            <a:cxnLst/>
            <a:rect l="l" t="t" r="r" b="b"/>
            <a:pathLst>
              <a:path w="2700715" h="2968832">
                <a:moveTo>
                  <a:pt x="0" y="0"/>
                </a:moveTo>
                <a:lnTo>
                  <a:pt x="2700715" y="0"/>
                </a:lnTo>
                <a:lnTo>
                  <a:pt x="2700715" y="2968832"/>
                </a:lnTo>
                <a:lnTo>
                  <a:pt x="0" y="296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flipH="1">
            <a:off x="16614365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-1894038" y="6335309"/>
            <a:ext cx="6101255" cy="4064961"/>
          </a:xfrm>
          <a:custGeom>
            <a:avLst/>
            <a:gdLst/>
            <a:ahLst/>
            <a:cxnLst/>
            <a:rect l="l" t="t" r="r" b="b"/>
            <a:pathLst>
              <a:path w="6101255" h="4064961">
                <a:moveTo>
                  <a:pt x="0" y="0"/>
                </a:moveTo>
                <a:lnTo>
                  <a:pt x="6101255" y="0"/>
                </a:lnTo>
                <a:lnTo>
                  <a:pt x="6101255" y="4064961"/>
                </a:lnTo>
                <a:lnTo>
                  <a:pt x="0" y="4064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1608483" y="3600591"/>
            <a:ext cx="15871450" cy="375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2005" lvl="1" indent="-571003" algn="l">
              <a:lnSpc>
                <a:spcPts val="7405"/>
              </a:lnSpc>
              <a:buAutoNum type="arabicPeriod"/>
            </a:pPr>
            <a:r>
              <a:rPr lang="en-US" sz="528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"Je ne sais pas COMMENT enseigner"</a:t>
            </a:r>
          </a:p>
          <a:p>
            <a:pPr marL="1142005" lvl="1" indent="-571003" algn="l">
              <a:lnSpc>
                <a:spcPts val="7405"/>
              </a:lnSpc>
              <a:buAutoNum type="arabicPeriod"/>
            </a:pPr>
            <a:r>
              <a:rPr lang="en-US" sz="528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"Comment suivre le programme officiel ?"</a:t>
            </a:r>
          </a:p>
          <a:p>
            <a:pPr marL="1142005" lvl="1" indent="-571003" algn="l">
              <a:lnSpc>
                <a:spcPts val="7405"/>
              </a:lnSpc>
              <a:buAutoNum type="arabicPeriod"/>
            </a:pPr>
            <a:r>
              <a:rPr lang="en-US" sz="528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"Comment savoir s'il progresse vraiment ?"</a:t>
            </a:r>
          </a:p>
          <a:p>
            <a:pPr marL="1142005" lvl="1" indent="-571003" algn="l">
              <a:lnSpc>
                <a:spcPts val="7405"/>
              </a:lnSpc>
              <a:buAutoNum type="arabicPeriod"/>
            </a:pPr>
            <a:r>
              <a:rPr lang="en-US" sz="528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"Et si je rate quelque chose d'important ?"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9747" y="954105"/>
            <a:ext cx="12752673" cy="234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4"/>
              </a:lnSpc>
            </a:pPr>
            <a:r>
              <a:rPr lang="en-US" sz="6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Ces peurs que tu ressens ? Elles sont légitimes.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90558" y="9339385"/>
            <a:ext cx="652425" cy="75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5756645" y="0"/>
            <a:ext cx="2531355" cy="3064727"/>
          </a:xfrm>
          <a:custGeom>
            <a:avLst/>
            <a:gdLst/>
            <a:ahLst/>
            <a:cxnLst/>
            <a:rect l="l" t="t" r="r" b="b"/>
            <a:pathLst>
              <a:path w="2531355" h="3064727">
                <a:moveTo>
                  <a:pt x="0" y="0"/>
                </a:moveTo>
                <a:lnTo>
                  <a:pt x="2531355" y="0"/>
                </a:lnTo>
                <a:lnTo>
                  <a:pt x="2531355" y="3064727"/>
                </a:lnTo>
                <a:lnTo>
                  <a:pt x="0" y="3064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768297" y="963903"/>
            <a:ext cx="13988348" cy="118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4"/>
              </a:lnSpc>
            </a:pPr>
            <a:r>
              <a:rPr lang="en-US" sz="6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Tes 2 documents de référence 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5663" y="2961274"/>
            <a:ext cx="6084831" cy="330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5"/>
              </a:lnSpc>
            </a:pPr>
            <a:r>
              <a:rPr lang="en-US" sz="38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PFEQ </a:t>
            </a:r>
          </a:p>
          <a:p>
            <a:pPr algn="ctr">
              <a:lnSpc>
                <a:spcPts val="5445"/>
              </a:lnSpc>
            </a:pPr>
            <a:r>
              <a:rPr lang="en-US" sz="38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(OBLIGATOIRE)</a:t>
            </a:r>
            <a:r>
              <a:rPr lang="en-US" sz="38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:</a:t>
            </a:r>
          </a:p>
          <a:p>
            <a:pPr algn="ctr">
              <a:lnSpc>
                <a:spcPts val="5025"/>
              </a:lnSpc>
            </a:pPr>
            <a:r>
              <a:rPr lang="en-US" sz="35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 que l'enfant doit avoir acquis à la fin d'une année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6614365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7381442" y="9339385"/>
            <a:ext cx="670657" cy="75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1196" y="2950427"/>
            <a:ext cx="9534425" cy="330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5"/>
              </a:lnSpc>
            </a:pPr>
            <a:r>
              <a:rPr lang="en-US" sz="388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Progression des </a:t>
            </a:r>
            <a:r>
              <a:rPr lang="en-US" sz="388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apprentissages</a:t>
            </a:r>
            <a:r>
              <a:rPr lang="en-US" sz="38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(NON OBLIGATOIRE) :</a:t>
            </a:r>
          </a:p>
          <a:p>
            <a:pPr algn="ctr">
              <a:lnSpc>
                <a:spcPts val="5025"/>
              </a:lnSpc>
            </a:pPr>
            <a:r>
              <a:rPr lang="en-US" sz="35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Guide </a:t>
            </a:r>
            <a:r>
              <a:rPr lang="en-US" sz="35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détaillé</a:t>
            </a:r>
            <a:r>
              <a:rPr lang="en-US" sz="35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des notions à </a:t>
            </a:r>
            <a:r>
              <a:rPr lang="en-US" sz="35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apprendre</a:t>
            </a:r>
            <a:r>
              <a:rPr lang="en-US" sz="35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quand</a:t>
            </a:r>
            <a:r>
              <a:rPr lang="en-US" sz="35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pendant </a:t>
            </a:r>
            <a:r>
              <a:rPr lang="en-US" sz="35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l'année</a:t>
            </a:r>
            <a:r>
              <a:rPr lang="en-US" sz="35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35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-US" sz="35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qui est </a:t>
            </a:r>
            <a:r>
              <a:rPr lang="en-US" sz="35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5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progression vs </a:t>
            </a:r>
            <a:r>
              <a:rPr lang="en-US" sz="35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finalité</a:t>
            </a:r>
            <a:endParaRPr lang="en-US" sz="358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2379" y="6716234"/>
            <a:ext cx="7351398" cy="181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5"/>
              </a:lnSpc>
            </a:pPr>
            <a:r>
              <a:rPr lang="en-US" sz="21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Lien PFEQ primaire </a:t>
            </a:r>
          </a:p>
          <a:p>
            <a:pPr algn="ctr">
              <a:lnSpc>
                <a:spcPts val="2085"/>
              </a:lnSpc>
            </a:pPr>
            <a:r>
              <a:rPr lang="en-US" sz="148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5" tooltip="https://cdn-contenu.quebec.ca/cdn-contenu/education/pfeq/Programme-prescolaire-primaire.pdf"/>
              </a:rPr>
              <a:t>https://cdn-contenu.quebec.ca/cdn-contenu/education/pfeq/Programme-prescolaire-primaire.pdf</a:t>
            </a:r>
          </a:p>
          <a:p>
            <a:pPr algn="ctr">
              <a:lnSpc>
                <a:spcPts val="3065"/>
              </a:lnSpc>
            </a:pPr>
            <a:r>
              <a:rPr lang="en-US" sz="21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Lien PFEQ secondaire</a:t>
            </a:r>
          </a:p>
          <a:p>
            <a:pPr algn="ctr">
              <a:lnSpc>
                <a:spcPts val="2085"/>
              </a:lnSpc>
            </a:pPr>
            <a:r>
              <a:rPr lang="en-US" sz="148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6" tooltip="https://cdn-contenu.quebec.ca/cdn-contenu/education/pfeq/secondaire/PFEQ-secondaire-premier-cycle.pdf"/>
              </a:rPr>
              <a:t>https://cdn-contenu.quebec.ca/cdn-contenu/education/pfeq/secondaire/PFEQ-secondaire-premier-cycle.pdf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12709" y="6705387"/>
            <a:ext cx="7351398" cy="307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5"/>
              </a:lnSpc>
            </a:pPr>
            <a:r>
              <a:rPr lang="en-US" sz="21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Lien progression des </a:t>
            </a:r>
            <a:r>
              <a:rPr lang="en-US" sz="21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apprentissages</a:t>
            </a:r>
            <a:r>
              <a:rPr lang="en-US" sz="21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primaire</a:t>
            </a:r>
            <a:endParaRPr lang="en-US" sz="218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85"/>
              </a:lnSpc>
            </a:pPr>
            <a:r>
              <a:rPr lang="en-US" sz="1489" u="sng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7" tooltip="https://www.quebec.ca/education/prescolaire-primaire-et-secondaire/programmes-formations-evaluation/programme-formation-ecole-quebecoise/primaire"/>
              </a:rPr>
              <a:t>https://www.quebec.ca/education/prescolaire-primaire-et-secondaire/programmes-formations-evaluation/programme-formation-ecole-quebecoise/primaire</a:t>
            </a:r>
          </a:p>
          <a:p>
            <a:pPr algn="ctr">
              <a:lnSpc>
                <a:spcPts val="3065"/>
              </a:lnSpc>
            </a:pPr>
            <a:r>
              <a:rPr lang="en-US" sz="21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Lien progression des </a:t>
            </a:r>
            <a:r>
              <a:rPr lang="en-US" sz="21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apprentissages</a:t>
            </a:r>
            <a:r>
              <a:rPr lang="en-US" sz="21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secondaire</a:t>
            </a:r>
            <a:endParaRPr lang="en-US" sz="218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85"/>
              </a:lnSpc>
            </a:pPr>
            <a:r>
              <a:rPr lang="en-US" sz="1489" u="sng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8" tooltip="https://www.quebec.ca/education/prescolaire-primaire-et-secondaire/programmes-formations-evaluation/programme-formation-ecole-quebecoise/secondaire"/>
              </a:rPr>
              <a:t>https://www.quebec.ca/education/prescolaire-primaire-et-secondaire/programmes-formations-evaluation/programme-formation-ecole-quebecoise/secondaire</a:t>
            </a:r>
          </a:p>
          <a:p>
            <a:pPr algn="ctr">
              <a:lnSpc>
                <a:spcPts val="3065"/>
              </a:lnSpc>
            </a:pPr>
            <a:endParaRPr lang="en-US" sz="1489" u="sng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  <a:hlinkClick r:id="rId8" tooltip="https://www.quebec.ca/education/prescolaire-primaire-et-secondaire/programmes-formations-evaluation/programme-formation-ecole-quebecoise/secondaire"/>
            </a:endParaRPr>
          </a:p>
          <a:p>
            <a:pPr algn="ctr">
              <a:lnSpc>
                <a:spcPts val="3065"/>
              </a:lnSpc>
            </a:pPr>
            <a:endParaRPr lang="en-US" sz="1489" u="sng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  <a:hlinkClick r:id="rId8" tooltip="https://www.quebec.ca/education/prescolaire-primaire-et-secondaire/programmes-formations-evaluation/programme-formation-ecole-quebecoise/secondaire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6413740" y="5860492"/>
            <a:ext cx="401252" cy="922417"/>
          </a:xfrm>
          <a:custGeom>
            <a:avLst/>
            <a:gdLst/>
            <a:ahLst/>
            <a:cxnLst/>
            <a:rect l="l" t="t" r="r" b="b"/>
            <a:pathLst>
              <a:path w="401252" h="922417">
                <a:moveTo>
                  <a:pt x="0" y="0"/>
                </a:moveTo>
                <a:lnTo>
                  <a:pt x="401251" y="0"/>
                </a:lnTo>
                <a:lnTo>
                  <a:pt x="401251" y="922417"/>
                </a:lnTo>
                <a:lnTo>
                  <a:pt x="0" y="922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Freeform 12"/>
          <p:cNvSpPr/>
          <p:nvPr/>
        </p:nvSpPr>
        <p:spPr>
          <a:xfrm flipH="1">
            <a:off x="1768297" y="5722578"/>
            <a:ext cx="401252" cy="922417"/>
          </a:xfrm>
          <a:custGeom>
            <a:avLst/>
            <a:gdLst/>
            <a:ahLst/>
            <a:cxnLst/>
            <a:rect l="l" t="t" r="r" b="b"/>
            <a:pathLst>
              <a:path w="401252" h="922417">
                <a:moveTo>
                  <a:pt x="401252" y="0"/>
                </a:moveTo>
                <a:lnTo>
                  <a:pt x="0" y="0"/>
                </a:lnTo>
                <a:lnTo>
                  <a:pt x="0" y="922417"/>
                </a:lnTo>
                <a:lnTo>
                  <a:pt x="401252" y="922417"/>
                </a:lnTo>
                <a:lnTo>
                  <a:pt x="40125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Box 3"/>
          <p:cNvSpPr txBox="1"/>
          <p:nvPr/>
        </p:nvSpPr>
        <p:spPr>
          <a:xfrm>
            <a:off x="1028700" y="1078908"/>
            <a:ext cx="15687402" cy="118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4"/>
              </a:lnSpc>
            </a:pPr>
            <a:r>
              <a:rPr lang="en-US" sz="6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 planification mois par mois 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6322" y="2584034"/>
            <a:ext cx="16761921" cy="386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Manuels suggérés par année scolaire (CEC, ERPI, Chenelière)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Table des matières = notions à voir durant l'année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 matières obligatoires + ressources complémentaires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Grandes lignes des notions à voir chaque mois</a:t>
            </a:r>
          </a:p>
        </p:txBody>
      </p:sp>
      <p:sp>
        <p:nvSpPr>
          <p:cNvPr id="5" name="Freeform 5"/>
          <p:cNvSpPr/>
          <p:nvPr/>
        </p:nvSpPr>
        <p:spPr>
          <a:xfrm>
            <a:off x="15587285" y="0"/>
            <a:ext cx="2700715" cy="2968832"/>
          </a:xfrm>
          <a:custGeom>
            <a:avLst/>
            <a:gdLst/>
            <a:ahLst/>
            <a:cxnLst/>
            <a:rect l="l" t="t" r="r" b="b"/>
            <a:pathLst>
              <a:path w="2700715" h="2968832">
                <a:moveTo>
                  <a:pt x="0" y="0"/>
                </a:moveTo>
                <a:lnTo>
                  <a:pt x="2700715" y="0"/>
                </a:lnTo>
                <a:lnTo>
                  <a:pt x="2700715" y="2968832"/>
                </a:lnTo>
                <a:lnTo>
                  <a:pt x="0" y="296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 rot="-10800000">
            <a:off x="0" y="8643577"/>
            <a:ext cx="1473893" cy="1620216"/>
          </a:xfrm>
          <a:custGeom>
            <a:avLst/>
            <a:gdLst/>
            <a:ahLst/>
            <a:cxnLst/>
            <a:rect l="l" t="t" r="r" b="b"/>
            <a:pathLst>
              <a:path w="1473893" h="1620216">
                <a:moveTo>
                  <a:pt x="0" y="0"/>
                </a:moveTo>
                <a:lnTo>
                  <a:pt x="1473893" y="0"/>
                </a:lnTo>
                <a:lnTo>
                  <a:pt x="1473893" y="1620216"/>
                </a:lnTo>
                <a:lnTo>
                  <a:pt x="0" y="162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 flipH="1">
            <a:off x="16614365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 rot="-445820" flipH="1">
            <a:off x="1409318" y="6838699"/>
            <a:ext cx="542935" cy="1248127"/>
          </a:xfrm>
          <a:custGeom>
            <a:avLst/>
            <a:gdLst/>
            <a:ahLst/>
            <a:cxnLst/>
            <a:rect l="l" t="t" r="r" b="b"/>
            <a:pathLst>
              <a:path w="542935" h="1248127">
                <a:moveTo>
                  <a:pt x="542936" y="0"/>
                </a:moveTo>
                <a:lnTo>
                  <a:pt x="0" y="0"/>
                </a:lnTo>
                <a:lnTo>
                  <a:pt x="0" y="1248128"/>
                </a:lnTo>
                <a:lnTo>
                  <a:pt x="542936" y="1248128"/>
                </a:lnTo>
                <a:lnTo>
                  <a:pt x="54293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13974439" y="6670751"/>
            <a:ext cx="3858908" cy="2566174"/>
          </a:xfrm>
          <a:custGeom>
            <a:avLst/>
            <a:gdLst/>
            <a:ahLst/>
            <a:cxnLst/>
            <a:rect l="l" t="t" r="r" b="b"/>
            <a:pathLst>
              <a:path w="3858908" h="2566174">
                <a:moveTo>
                  <a:pt x="0" y="0"/>
                </a:moveTo>
                <a:lnTo>
                  <a:pt x="3858908" y="0"/>
                </a:lnTo>
                <a:lnTo>
                  <a:pt x="3858908" y="2566173"/>
                </a:lnTo>
                <a:lnTo>
                  <a:pt x="0" y="2566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17362280" y="9339385"/>
            <a:ext cx="708980" cy="75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19515" y="7131006"/>
            <a:ext cx="11022218" cy="142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7"/>
              </a:lnSpc>
            </a:pPr>
            <a:r>
              <a:rPr lang="en-US" sz="268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Lien des manuels scolaire proposés par Entre Guillemets : </a:t>
            </a:r>
            <a:r>
              <a:rPr lang="en-US" sz="2684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8" tooltip="https://drive.google.com/file/d/1FbVEZfBopV8AKVDOzkAj_RcVY2C8rzsz/view?usp=sharing"/>
              </a:rPr>
              <a:t>https://drive.google.com/file/d/1FbVEZfBopV8AKVDOzkAj_RcVY2C8rzsz/view?usp=sharing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5756645" y="0"/>
            <a:ext cx="2531355" cy="3064727"/>
          </a:xfrm>
          <a:custGeom>
            <a:avLst/>
            <a:gdLst/>
            <a:ahLst/>
            <a:cxnLst/>
            <a:rect l="l" t="t" r="r" b="b"/>
            <a:pathLst>
              <a:path w="2531355" h="3064727">
                <a:moveTo>
                  <a:pt x="0" y="0"/>
                </a:moveTo>
                <a:lnTo>
                  <a:pt x="2531355" y="0"/>
                </a:lnTo>
                <a:lnTo>
                  <a:pt x="2531355" y="3064727"/>
                </a:lnTo>
                <a:lnTo>
                  <a:pt x="0" y="3064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flipH="1">
            <a:off x="16614365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2050202" y="2092827"/>
            <a:ext cx="14187596" cy="6101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6107" lvl="1" indent="-463054" algn="l">
              <a:lnSpc>
                <a:spcPts val="6005"/>
              </a:lnSpc>
              <a:buFont typeface="Arial"/>
              <a:buChar char="•"/>
            </a:pP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Observer : 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comprend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-il 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non ?</a:t>
            </a:r>
          </a:p>
          <a:p>
            <a:pPr marL="926107" lvl="1" indent="-463054" algn="l">
              <a:lnSpc>
                <a:spcPts val="6005"/>
              </a:lnSpc>
              <a:buFont typeface="Arial"/>
              <a:buChar char="•"/>
            </a:pP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Évaluer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plusieurs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façons : quiz, manipulation, 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exercices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verbal</a:t>
            </a:r>
          </a:p>
          <a:p>
            <a:pPr marL="926107" lvl="1" indent="-463054" algn="l">
              <a:lnSpc>
                <a:spcPts val="6005"/>
              </a:lnSpc>
              <a:buFont typeface="Arial"/>
              <a:buChar char="•"/>
            </a:pP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Documenter dans un cartable/carnet</a:t>
            </a:r>
          </a:p>
          <a:p>
            <a:pPr marL="926107" lvl="1" indent="-463054" algn="l">
              <a:lnSpc>
                <a:spcPts val="6005"/>
              </a:lnSpc>
              <a:buFont typeface="Arial"/>
              <a:buChar char="•"/>
            </a:pPr>
            <a:r>
              <a:rPr lang="en-US" sz="428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Épreuves</a:t>
            </a:r>
            <a:r>
              <a:rPr lang="en-US" sz="428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28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ministérielles</a:t>
            </a:r>
            <a:r>
              <a:rPr lang="en-US" sz="428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28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obligatoires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: 4e-6e 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primaire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sec 2-4-5</a:t>
            </a:r>
          </a:p>
          <a:p>
            <a:pPr marL="926107" lvl="1" indent="-463054" algn="l">
              <a:lnSpc>
                <a:spcPts val="6005"/>
              </a:lnSpc>
              <a:buFont typeface="Arial"/>
              <a:buChar char="•"/>
            </a:pP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Ressources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CSS : matériel 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gratuit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+ services (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orthophonie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42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psychologie</a:t>
            </a:r>
            <a:r>
              <a:rPr lang="en-US" sz="42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</p:txBody>
      </p:sp>
      <p:sp>
        <p:nvSpPr>
          <p:cNvPr id="6" name="Freeform 6"/>
          <p:cNvSpPr/>
          <p:nvPr/>
        </p:nvSpPr>
        <p:spPr>
          <a:xfrm rot="934142" flipH="1">
            <a:off x="1033352" y="6254993"/>
            <a:ext cx="842334" cy="1936400"/>
          </a:xfrm>
          <a:custGeom>
            <a:avLst/>
            <a:gdLst/>
            <a:ahLst/>
            <a:cxnLst/>
            <a:rect l="l" t="t" r="r" b="b"/>
            <a:pathLst>
              <a:path w="842334" h="1936400">
                <a:moveTo>
                  <a:pt x="842334" y="0"/>
                </a:moveTo>
                <a:lnTo>
                  <a:pt x="0" y="0"/>
                </a:lnTo>
                <a:lnTo>
                  <a:pt x="0" y="1936400"/>
                </a:lnTo>
                <a:lnTo>
                  <a:pt x="842334" y="1936400"/>
                </a:lnTo>
                <a:lnTo>
                  <a:pt x="8423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928097" y="940269"/>
            <a:ext cx="14828548" cy="118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4"/>
              </a:lnSpc>
            </a:pPr>
            <a:r>
              <a:rPr lang="en-US" sz="6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Comment savoir si ça fonctionne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27737" y="8765517"/>
            <a:ext cx="9525" cy="1185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4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7369443" y="9339385"/>
            <a:ext cx="694655" cy="75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4016" y="8606464"/>
            <a:ext cx="14187596" cy="141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5"/>
              </a:lnSpc>
            </a:pPr>
            <a:r>
              <a:rPr lang="en-US" sz="26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Lien pour consulter les </a:t>
            </a:r>
            <a:r>
              <a:rPr lang="en-US" sz="26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épreuves</a:t>
            </a:r>
            <a:r>
              <a:rPr lang="en-US" sz="26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ministérielles</a:t>
            </a:r>
            <a:r>
              <a:rPr lang="en-US" sz="26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8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obligatoires</a:t>
            </a:r>
            <a:r>
              <a:rPr lang="en-US" sz="26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matières et dates : </a:t>
            </a: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https://www.quebec.ca/education/prescolaire-primaire-et-secondaire/programmes-formations-evaluation/epreuves-ministerielles-evaluation-apprentissages</a:t>
            </a:r>
            <a:endParaRPr lang="en-US" sz="2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Box 3"/>
          <p:cNvSpPr txBox="1"/>
          <p:nvPr/>
        </p:nvSpPr>
        <p:spPr>
          <a:xfrm>
            <a:off x="1430295" y="782797"/>
            <a:ext cx="14802526" cy="195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13"/>
              </a:lnSpc>
            </a:pPr>
            <a:r>
              <a:rPr lang="en-US" sz="6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Comment enseigner concrètement ?</a:t>
            </a:r>
          </a:p>
        </p:txBody>
      </p:sp>
      <p:sp>
        <p:nvSpPr>
          <p:cNvPr id="4" name="Freeform 4"/>
          <p:cNvSpPr/>
          <p:nvPr/>
        </p:nvSpPr>
        <p:spPr>
          <a:xfrm>
            <a:off x="15587285" y="0"/>
            <a:ext cx="2700715" cy="2968832"/>
          </a:xfrm>
          <a:custGeom>
            <a:avLst/>
            <a:gdLst/>
            <a:ahLst/>
            <a:cxnLst/>
            <a:rect l="l" t="t" r="r" b="b"/>
            <a:pathLst>
              <a:path w="2700715" h="2968832">
                <a:moveTo>
                  <a:pt x="0" y="0"/>
                </a:moveTo>
                <a:lnTo>
                  <a:pt x="2700715" y="0"/>
                </a:lnTo>
                <a:lnTo>
                  <a:pt x="2700715" y="2968832"/>
                </a:lnTo>
                <a:lnTo>
                  <a:pt x="0" y="296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flipH="1">
            <a:off x="16623890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4226156" y="4128186"/>
            <a:ext cx="3843932" cy="2565825"/>
          </a:xfrm>
          <a:custGeom>
            <a:avLst/>
            <a:gdLst/>
            <a:ahLst/>
            <a:cxnLst/>
            <a:rect l="l" t="t" r="r" b="b"/>
            <a:pathLst>
              <a:path w="3843932" h="2565825">
                <a:moveTo>
                  <a:pt x="0" y="0"/>
                </a:moveTo>
                <a:lnTo>
                  <a:pt x="3843932" y="0"/>
                </a:lnTo>
                <a:lnTo>
                  <a:pt x="3843932" y="2565825"/>
                </a:lnTo>
                <a:lnTo>
                  <a:pt x="0" y="2565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564028" y="2845007"/>
            <a:ext cx="17162268" cy="525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0355" lvl="1" indent="-455178" algn="l">
              <a:lnSpc>
                <a:spcPts val="5903"/>
              </a:lnSpc>
              <a:buFont typeface="Arial"/>
              <a:buChar char="•"/>
            </a:pPr>
            <a:r>
              <a:rPr lang="en-US" sz="4216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Questionner</a:t>
            </a: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: 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"Dis-moi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comprends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?"</a:t>
            </a:r>
          </a:p>
          <a:p>
            <a:pPr marL="910355" lvl="1" indent="-455178" algn="l">
              <a:lnSpc>
                <a:spcPts val="5903"/>
              </a:lnSpc>
              <a:buFont typeface="Arial"/>
              <a:buChar char="•"/>
            </a:pP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Faire </a:t>
            </a:r>
            <a:r>
              <a:rPr lang="en-US" sz="4216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montrer</a:t>
            </a: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: 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"Montre-moi comment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fais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</a:p>
          <a:p>
            <a:pPr marL="910355" lvl="1" indent="-455178" algn="l">
              <a:lnSpc>
                <a:spcPts val="5903"/>
              </a:lnSpc>
              <a:buFont typeface="Arial"/>
              <a:buChar char="•"/>
            </a:pPr>
            <a:r>
              <a:rPr lang="en-US" sz="4216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Révéler</a:t>
            </a: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216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</a:t>
            </a: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pensée : 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Explique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qui se passe                      dans ta tête"</a:t>
            </a:r>
          </a:p>
          <a:p>
            <a:pPr marL="910355" lvl="1" indent="-455178" algn="l">
              <a:lnSpc>
                <a:spcPts val="5903"/>
              </a:lnSpc>
              <a:buFont typeface="Arial"/>
              <a:buChar char="•"/>
            </a:pPr>
            <a:r>
              <a:rPr lang="en-US" sz="4216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Activités</a:t>
            </a: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216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multisensorielles</a:t>
            </a: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: 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2-3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activités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pour                     notions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importantes</a:t>
            </a:r>
            <a:endParaRPr lang="en-US" sz="421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0355" lvl="1" indent="-455178" algn="l">
              <a:lnSpc>
                <a:spcPts val="5903"/>
              </a:lnSpc>
              <a:buFont typeface="Arial"/>
              <a:buChar char="•"/>
            </a:pPr>
            <a:r>
              <a:rPr lang="en-US" sz="4216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S'adapter</a:t>
            </a:r>
            <a:r>
              <a:rPr lang="en-US" sz="421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: 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Observer, tester,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peaufiner</a:t>
            </a:r>
            <a:r>
              <a:rPr lang="en-US" sz="421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4216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réajuster</a:t>
            </a:r>
            <a:endParaRPr lang="en-US" sz="421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82502" y="9339385"/>
            <a:ext cx="687586" cy="75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6677358" y="0"/>
            <a:ext cx="1610642" cy="1770540"/>
          </a:xfrm>
          <a:custGeom>
            <a:avLst/>
            <a:gdLst/>
            <a:ahLst/>
            <a:cxnLst/>
            <a:rect l="l" t="t" r="r" b="b"/>
            <a:pathLst>
              <a:path w="1610642" h="1770540">
                <a:moveTo>
                  <a:pt x="0" y="0"/>
                </a:moveTo>
                <a:lnTo>
                  <a:pt x="1610642" y="0"/>
                </a:lnTo>
                <a:lnTo>
                  <a:pt x="1610642" y="1770540"/>
                </a:lnTo>
                <a:lnTo>
                  <a:pt x="0" y="1770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flipH="1">
            <a:off x="16614365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1608047" y="7057429"/>
            <a:ext cx="2909418" cy="1938400"/>
          </a:xfrm>
          <a:custGeom>
            <a:avLst/>
            <a:gdLst/>
            <a:ahLst/>
            <a:cxnLst/>
            <a:rect l="l" t="t" r="r" b="b"/>
            <a:pathLst>
              <a:path w="2909418" h="1938400">
                <a:moveTo>
                  <a:pt x="0" y="0"/>
                </a:moveTo>
                <a:lnTo>
                  <a:pt x="2909419" y="0"/>
                </a:lnTo>
                <a:lnTo>
                  <a:pt x="2909419" y="1938400"/>
                </a:lnTo>
                <a:lnTo>
                  <a:pt x="0" y="1938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7689291" y="7057429"/>
            <a:ext cx="2909418" cy="1938400"/>
          </a:xfrm>
          <a:custGeom>
            <a:avLst/>
            <a:gdLst/>
            <a:ahLst/>
            <a:cxnLst/>
            <a:rect l="l" t="t" r="r" b="b"/>
            <a:pathLst>
              <a:path w="2909418" h="1938400">
                <a:moveTo>
                  <a:pt x="0" y="0"/>
                </a:moveTo>
                <a:lnTo>
                  <a:pt x="2909418" y="0"/>
                </a:lnTo>
                <a:lnTo>
                  <a:pt x="2909418" y="1938400"/>
                </a:lnTo>
                <a:lnTo>
                  <a:pt x="0" y="19384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13767940" y="7057429"/>
            <a:ext cx="2909418" cy="1938400"/>
          </a:xfrm>
          <a:custGeom>
            <a:avLst/>
            <a:gdLst/>
            <a:ahLst/>
            <a:cxnLst/>
            <a:rect l="l" t="t" r="r" b="b"/>
            <a:pathLst>
              <a:path w="2909418" h="1938400">
                <a:moveTo>
                  <a:pt x="0" y="0"/>
                </a:moveTo>
                <a:lnTo>
                  <a:pt x="2909418" y="0"/>
                </a:lnTo>
                <a:lnTo>
                  <a:pt x="2909418" y="1938400"/>
                </a:lnTo>
                <a:lnTo>
                  <a:pt x="0" y="1938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902988" y="2845007"/>
            <a:ext cx="15217326" cy="309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Être </a:t>
            </a: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structurée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planifiée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Lire et relire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pour comprendre ce que tu enseignes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S'impliquer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dans l'apprentissage de ton enfant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S'adapter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à son rythme unique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082373"/>
            <a:ext cx="15307094" cy="118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4"/>
              </a:lnSpc>
            </a:pPr>
            <a:r>
              <a:rPr lang="en-US" sz="6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Tu n'as pas besoin d'être parfaite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400138" y="9339385"/>
            <a:ext cx="633264" cy="75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5518" cy="102870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5587285" y="0"/>
            <a:ext cx="2700715" cy="2968832"/>
          </a:xfrm>
          <a:custGeom>
            <a:avLst/>
            <a:gdLst/>
            <a:ahLst/>
            <a:cxnLst/>
            <a:rect l="l" t="t" r="r" b="b"/>
            <a:pathLst>
              <a:path w="2700715" h="2968832">
                <a:moveTo>
                  <a:pt x="0" y="0"/>
                </a:moveTo>
                <a:lnTo>
                  <a:pt x="2700715" y="0"/>
                </a:lnTo>
                <a:lnTo>
                  <a:pt x="2700715" y="2968832"/>
                </a:lnTo>
                <a:lnTo>
                  <a:pt x="0" y="296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804229" y="3427265"/>
            <a:ext cx="16679542" cy="541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Créer une </a:t>
            </a: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communauté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avec d'autres familles école maison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Activités parascolaires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sorties éducatives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Ton</a:t>
            </a: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CSS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offre des services GRATUITS (matériel, orthophonie, psychologie)</a:t>
            </a:r>
          </a:p>
          <a:p>
            <a:pPr marL="947697" lvl="1" indent="-473848" algn="l">
              <a:lnSpc>
                <a:spcPts val="6145"/>
              </a:lnSpc>
              <a:buFont typeface="Arial"/>
              <a:buChar char="•"/>
            </a:pP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Soutien </a:t>
            </a:r>
            <a:r>
              <a:rPr lang="en-US" sz="438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Entre Guillemets</a:t>
            </a:r>
            <a:r>
              <a:rPr lang="en-US" sz="438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: équipe pédagogique pour toute l'année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6614365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8103799" y="8215178"/>
            <a:ext cx="2277920" cy="1876437"/>
          </a:xfrm>
          <a:custGeom>
            <a:avLst/>
            <a:gdLst/>
            <a:ahLst/>
            <a:cxnLst/>
            <a:rect l="l" t="t" r="r" b="b"/>
            <a:pathLst>
              <a:path w="2277920" h="1876437">
                <a:moveTo>
                  <a:pt x="0" y="0"/>
                </a:moveTo>
                <a:lnTo>
                  <a:pt x="2277920" y="0"/>
                </a:lnTo>
                <a:lnTo>
                  <a:pt x="2277920" y="1876437"/>
                </a:lnTo>
                <a:lnTo>
                  <a:pt x="0" y="1876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230566" y="701373"/>
            <a:ext cx="13744249" cy="234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4"/>
              </a:lnSpc>
            </a:pPr>
            <a:r>
              <a:rPr lang="en-US" sz="6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Tu n'es pas seule dans cette aventure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70001" y="9339385"/>
            <a:ext cx="693539" cy="75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726"/>
            <a:ext cx="18485518" cy="10553700"/>
          </a:xfrm>
          <a:custGeom>
            <a:avLst/>
            <a:gdLst/>
            <a:ahLst/>
            <a:cxnLst/>
            <a:rect l="l" t="t" r="r" b="b"/>
            <a:pathLst>
              <a:path w="18485518" h="10287000">
                <a:moveTo>
                  <a:pt x="0" y="0"/>
                </a:moveTo>
                <a:lnTo>
                  <a:pt x="18485518" y="0"/>
                </a:lnTo>
                <a:lnTo>
                  <a:pt x="18485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212" b="-42485"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4" name="Freeform 4"/>
          <p:cNvSpPr/>
          <p:nvPr/>
        </p:nvSpPr>
        <p:spPr>
          <a:xfrm>
            <a:off x="15587285" y="0"/>
            <a:ext cx="2700715" cy="2968832"/>
          </a:xfrm>
          <a:custGeom>
            <a:avLst/>
            <a:gdLst/>
            <a:ahLst/>
            <a:cxnLst/>
            <a:rect l="l" t="t" r="r" b="b"/>
            <a:pathLst>
              <a:path w="2700715" h="2968832">
                <a:moveTo>
                  <a:pt x="0" y="0"/>
                </a:moveTo>
                <a:lnTo>
                  <a:pt x="2700715" y="0"/>
                </a:lnTo>
                <a:lnTo>
                  <a:pt x="2700715" y="2968832"/>
                </a:lnTo>
                <a:lnTo>
                  <a:pt x="0" y="296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flipH="1">
            <a:off x="16614365" y="9453685"/>
            <a:ext cx="776192" cy="637931"/>
          </a:xfrm>
          <a:custGeom>
            <a:avLst/>
            <a:gdLst/>
            <a:ahLst/>
            <a:cxnLst/>
            <a:rect l="l" t="t" r="r" b="b"/>
            <a:pathLst>
              <a:path w="776192" h="637931">
                <a:moveTo>
                  <a:pt x="776193" y="0"/>
                </a:moveTo>
                <a:lnTo>
                  <a:pt x="0" y="0"/>
                </a:lnTo>
                <a:lnTo>
                  <a:pt x="0" y="637930"/>
                </a:lnTo>
                <a:lnTo>
                  <a:pt x="776193" y="637930"/>
                </a:lnTo>
                <a:lnTo>
                  <a:pt x="776193" y="0"/>
                </a:lnTo>
                <a:close/>
              </a:path>
            </a:pathLst>
          </a:custGeom>
          <a:blipFill>
            <a:blip r:embed="rId4"/>
            <a:stretch>
              <a:fillRect t="-10836" b="-10836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 rot="9967336">
            <a:off x="-834317" y="4033495"/>
            <a:ext cx="5807706" cy="6384273"/>
          </a:xfrm>
          <a:custGeom>
            <a:avLst/>
            <a:gdLst/>
            <a:ahLst/>
            <a:cxnLst/>
            <a:rect l="l" t="t" r="r" b="b"/>
            <a:pathLst>
              <a:path w="5807706" h="6384273">
                <a:moveTo>
                  <a:pt x="0" y="0"/>
                </a:moveTo>
                <a:lnTo>
                  <a:pt x="5807706" y="0"/>
                </a:lnTo>
                <a:lnTo>
                  <a:pt x="5807706" y="6384273"/>
                </a:lnTo>
                <a:lnTo>
                  <a:pt x="0" y="63842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950509" y="2923234"/>
            <a:ext cx="16967943" cy="7946278"/>
            <a:chOff x="-109940" y="-864830"/>
            <a:chExt cx="22623924" cy="10595039"/>
          </a:xfrm>
        </p:grpSpPr>
        <p:sp>
          <p:nvSpPr>
            <p:cNvPr id="9" name="TextBox 9"/>
            <p:cNvSpPr txBox="1"/>
            <p:nvPr/>
          </p:nvSpPr>
          <p:spPr>
            <a:xfrm>
              <a:off x="-109940" y="-864830"/>
              <a:ext cx="22513984" cy="10595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Poppins" panose="00000500000000000000" pitchFamily="2" charset="0"/>
                  <a:ea typeface="Poppins Bold"/>
                  <a:cs typeface="Poppins" panose="00000500000000000000" pitchFamily="2" charset="0"/>
                  <a:sym typeface="Poppins Bold"/>
                </a:rPr>
                <a:t> </a:t>
              </a:r>
              <a:r>
                <a:rPr lang="fr-FR" sz="3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Accompagnement express avec une enseignante brevetée</a:t>
              </a:r>
            </a:p>
            <a:p>
              <a:endParaRPr lang="fr-FR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fr-FR" sz="3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Fatiguée, désorganisée ou perdue avec ton école maison ? </a:t>
              </a:r>
            </a:p>
            <a:p>
              <a:endParaRPr lang="fr-FR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fr-FR" sz="3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Cet accompagnement express te permet de reprendre ton équilibre et d’obtenir des stratégies concrètes pour souffler enfin 💫</a:t>
              </a:r>
            </a:p>
            <a:p>
              <a:endParaRPr lang="fr-FR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fr-FR" sz="3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Rencontre privée 100 % adaptée à ta réalité</a:t>
              </a:r>
            </a:p>
            <a:p>
              <a:r>
                <a:rPr lang="fr-FR" sz="3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Réponses à tes questions urgentes (organisation, planification, motivation…)</a:t>
              </a:r>
            </a:p>
            <a:p>
              <a:endParaRPr lang="fr-FR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fr-FR" sz="3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Conseils personnalisés d’une enseignante brevetée expérimentée</a:t>
              </a:r>
            </a:p>
            <a:p>
              <a:r>
                <a:rPr lang="fr-FR" sz="3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Entre 27 octobre et 14 novembre — places limitées</a:t>
              </a:r>
            </a:p>
            <a:p>
              <a:pPr algn="l">
                <a:lnSpc>
                  <a:spcPts val="6145"/>
                </a:lnSpc>
              </a:pPr>
              <a:endParaRPr lang="en-US" sz="43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2513984" cy="1003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45"/>
                </a:lnSpc>
              </a:pPr>
              <a:endParaRPr lang="en-US" sz="438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252096" y="2382420"/>
            <a:ext cx="7315200" cy="128016"/>
          </a:xfrm>
          <a:custGeom>
            <a:avLst/>
            <a:gdLst/>
            <a:ahLst/>
            <a:cxnLst/>
            <a:rect l="l" t="t" r="r" b="b"/>
            <a:pathLst>
              <a:path w="7315200" h="128016">
                <a:moveTo>
                  <a:pt x="0" y="0"/>
                </a:moveTo>
                <a:lnTo>
                  <a:pt x="7315200" y="0"/>
                </a:lnTo>
                <a:lnTo>
                  <a:pt x="7315200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TextBox 12"/>
          <p:cNvSpPr txBox="1"/>
          <p:nvPr/>
        </p:nvSpPr>
        <p:spPr>
          <a:xfrm>
            <a:off x="17360252" y="9453685"/>
            <a:ext cx="985903" cy="718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98346" y="512511"/>
            <a:ext cx="13479853" cy="1876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410"/>
              </a:lnSpc>
            </a:pPr>
            <a:r>
              <a:rPr lang="en-US" sz="1100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SOS École Maison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556</Words>
  <Application>Microsoft Office PowerPoint</Application>
  <PresentationFormat>Personnalisé</PresentationFormat>
  <Paragraphs>71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Poppins Bold</vt:lpstr>
      <vt:lpstr>Poppins</vt:lpstr>
      <vt:lpstr>Poppins Italics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2 -  OSE L’ÉCOLE MAISON</dc:title>
  <cp:lastModifiedBy>Admin</cp:lastModifiedBy>
  <cp:revision>4</cp:revision>
  <dcterms:created xsi:type="dcterms:W3CDTF">2006-08-16T00:00:00Z</dcterms:created>
  <dcterms:modified xsi:type="dcterms:W3CDTF">2025-11-04T17:25:23Z</dcterms:modified>
  <dc:identifier>DAGtWdBVwjQ</dc:identifier>
</cp:coreProperties>
</file>